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5334000" cy="7131050"/>
  <p:notesSz cx="5334000" cy="71310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SuXX34B6OtKZPTwQqE937qz0Im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53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>
        <p:scale>
          <a:sx n="150" d="100"/>
          <a:sy n="150" d="100"/>
        </p:scale>
        <p:origin x="126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311400" cy="357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021013" y="0"/>
            <a:ext cx="2311400" cy="357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766888" y="892175"/>
            <a:ext cx="1800225" cy="24066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533400" y="3432175"/>
            <a:ext cx="4267200" cy="2808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773863"/>
            <a:ext cx="2311400" cy="357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021013" y="6773863"/>
            <a:ext cx="2311400" cy="357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66888" y="892175"/>
            <a:ext cx="1800225" cy="24066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" name="Google Shape;46;p2:notes"/>
          <p:cNvSpPr txBox="1">
            <a:spLocks noGrp="1"/>
          </p:cNvSpPr>
          <p:nvPr>
            <p:ph type="body" idx="1"/>
          </p:nvPr>
        </p:nvSpPr>
        <p:spPr>
          <a:xfrm>
            <a:off x="533400" y="3432175"/>
            <a:ext cx="4267200" cy="2808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7" name="Google Shape;47;p2:notes"/>
          <p:cNvSpPr txBox="1">
            <a:spLocks noGrp="1"/>
          </p:cNvSpPr>
          <p:nvPr>
            <p:ph type="sldNum" idx="12"/>
          </p:nvPr>
        </p:nvSpPr>
        <p:spPr>
          <a:xfrm>
            <a:off x="3021013" y="6773863"/>
            <a:ext cx="2311400" cy="357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t-IT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ftr" idx="11"/>
          </p:nvPr>
        </p:nvSpPr>
        <p:spPr>
          <a:xfrm>
            <a:off x="1813560" y="6631876"/>
            <a:ext cx="1706880" cy="356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266700" y="6631876"/>
            <a:ext cx="1226820" cy="356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3840480" y="6631876"/>
            <a:ext cx="1226820" cy="356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ctrTitle"/>
          </p:nvPr>
        </p:nvSpPr>
        <p:spPr>
          <a:xfrm>
            <a:off x="400050" y="2210625"/>
            <a:ext cx="4533900" cy="149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ubTitle" idx="1"/>
          </p:nvPr>
        </p:nvSpPr>
        <p:spPr>
          <a:xfrm>
            <a:off x="800100" y="3993388"/>
            <a:ext cx="3733800" cy="178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ftr" idx="11"/>
          </p:nvPr>
        </p:nvSpPr>
        <p:spPr>
          <a:xfrm>
            <a:off x="1813560" y="6631876"/>
            <a:ext cx="1706880" cy="356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266700" y="6631876"/>
            <a:ext cx="1226820" cy="356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3840480" y="6631876"/>
            <a:ext cx="1226820" cy="356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266700" y="285242"/>
            <a:ext cx="4800600" cy="1140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>
            <a:off x="266700" y="1640141"/>
            <a:ext cx="4800600" cy="4706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ftr" idx="11"/>
          </p:nvPr>
        </p:nvSpPr>
        <p:spPr>
          <a:xfrm>
            <a:off x="1813560" y="6631876"/>
            <a:ext cx="1706880" cy="356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266700" y="6631876"/>
            <a:ext cx="1226820" cy="356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3840480" y="6631876"/>
            <a:ext cx="1226820" cy="356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266700" y="285242"/>
            <a:ext cx="4800600" cy="1140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266700" y="1640141"/>
            <a:ext cx="2320290" cy="4706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2"/>
          </p:nvPr>
        </p:nvSpPr>
        <p:spPr>
          <a:xfrm>
            <a:off x="2747010" y="1640141"/>
            <a:ext cx="2320290" cy="4706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ftr" idx="11"/>
          </p:nvPr>
        </p:nvSpPr>
        <p:spPr>
          <a:xfrm>
            <a:off x="1813560" y="6631876"/>
            <a:ext cx="1706880" cy="356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266700" y="6631876"/>
            <a:ext cx="1226820" cy="356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3840480" y="6631876"/>
            <a:ext cx="1226820" cy="356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266700" y="285242"/>
            <a:ext cx="4800600" cy="1140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ftr" idx="11"/>
          </p:nvPr>
        </p:nvSpPr>
        <p:spPr>
          <a:xfrm>
            <a:off x="1813560" y="6631876"/>
            <a:ext cx="1706880" cy="356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266700" y="6631876"/>
            <a:ext cx="1226820" cy="356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3840480" y="6631876"/>
            <a:ext cx="1226820" cy="356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266700" y="285242"/>
            <a:ext cx="4800600" cy="1140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266700" y="1640141"/>
            <a:ext cx="4800600" cy="4706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ftr" idx="11"/>
          </p:nvPr>
        </p:nvSpPr>
        <p:spPr>
          <a:xfrm>
            <a:off x="1813560" y="6631876"/>
            <a:ext cx="1706880" cy="356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dt" idx="10"/>
          </p:nvPr>
        </p:nvSpPr>
        <p:spPr>
          <a:xfrm>
            <a:off x="266700" y="6631876"/>
            <a:ext cx="1226820" cy="356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3840480" y="6631876"/>
            <a:ext cx="1226820" cy="356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‹N°›</a:t>
            </a:fld>
            <a:endParaRPr/>
          </a:p>
        </p:txBody>
      </p:sp>
      <p:sp>
        <p:nvSpPr>
          <p:cNvPr id="15" name="Google Shape;15;p3"/>
          <p:cNvSpPr txBox="1"/>
          <p:nvPr/>
        </p:nvSpPr>
        <p:spPr>
          <a:xfrm>
            <a:off x="2060575" y="6993890"/>
            <a:ext cx="124460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it-IT" sz="900" b="0" i="0" u="none" strike="noStrike" cap="none">
                <a:solidFill>
                  <a:srgbClr val="737373"/>
                </a:solidFill>
                <a:latin typeface="Arial"/>
                <a:ea typeface="Arial"/>
                <a:cs typeface="Arial"/>
                <a:sym typeface="Arial"/>
              </a:rPr>
              <a:t>Riservato – Confidential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businessmatching.cdp.it/fr/dashboard/events/italy-meets-tunisia?id=155&amp;utm_source=CCIS&amp;utm_medium=email&amp;utm_campaign=Tunisia+Medibat+CCIS&amp;utm_id=Tunisia+Medibat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7.png"/><Relationship Id="rId5" Type="http://schemas.openxmlformats.org/officeDocument/2006/relationships/image" Target="../media/image2.jpeg"/><Relationship Id="rId10" Type="http://schemas.openxmlformats.org/officeDocument/2006/relationships/image" Target="cid:image001.png@01DAE35D.9CB0D830" TargetMode="External"/><Relationship Id="rId4" Type="http://schemas.openxmlformats.org/officeDocument/2006/relationships/image" Target="../media/image1.jp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2">
            <a:hlinkClick r:id="rId3"/>
          </p:cNvPr>
          <p:cNvPicPr preferRelativeResize="0"/>
          <p:nvPr/>
        </p:nvPicPr>
        <p:blipFill>
          <a:blip r:embed="rId4"/>
          <a:srcRect/>
          <a:stretch/>
        </p:blipFill>
        <p:spPr>
          <a:xfrm>
            <a:off x="1" y="58363"/>
            <a:ext cx="5333997" cy="2400298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2"/>
          <p:cNvSpPr/>
          <p:nvPr/>
        </p:nvSpPr>
        <p:spPr>
          <a:xfrm>
            <a:off x="309404" y="5771647"/>
            <a:ext cx="4667400" cy="481500"/>
          </a:xfrm>
          <a:prstGeom prst="roundRect">
            <a:avLst>
              <a:gd name="adj" fmla="val 9494"/>
            </a:avLst>
          </a:prstGeom>
          <a:noFill/>
          <a:ln w="25400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900" b="0" i="0" u="none" strike="noStrike" cap="none">
              <a:solidFill>
                <a:schemeClr val="lt1"/>
              </a:solidFill>
              <a:ea typeface="Calibri"/>
              <a:sym typeface="Calibri"/>
            </a:endParaRPr>
          </a:p>
        </p:txBody>
      </p:sp>
      <p:sp>
        <p:nvSpPr>
          <p:cNvPr id="51" name="Google Shape;51;p2"/>
          <p:cNvSpPr txBox="1"/>
          <p:nvPr/>
        </p:nvSpPr>
        <p:spPr>
          <a:xfrm>
            <a:off x="246606" y="5878713"/>
            <a:ext cx="4586100" cy="2898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>
                <a:solidFill>
                  <a:srgbClr val="415464"/>
                </a:solidFill>
                <a:latin typeface="Arial"/>
                <a:ea typeface="Arial"/>
                <a:cs typeface="Arial"/>
                <a:sym typeface="Arial"/>
              </a:rPr>
              <a:t>Pas encore inscrit au CDP Business Matching? </a:t>
            </a:r>
            <a:r>
              <a:rPr lang="fr-FR" sz="900" b="0" i="0" strike="noStrike" cap="none" dirty="0">
                <a:solidFill>
                  <a:srgbClr val="415464"/>
                </a:solidFill>
                <a:latin typeface="Arial"/>
                <a:ea typeface="Arial"/>
                <a:cs typeface="Arial"/>
                <a:sym typeface="Arial"/>
              </a:rPr>
              <a:t>Inscrivez-vous</a:t>
            </a:r>
            <a:r>
              <a:rPr lang="fr-FR" sz="900" b="0" i="0" u="none" strike="noStrike" cap="none" dirty="0">
                <a:solidFill>
                  <a:srgbClr val="415464"/>
                </a:solidFill>
                <a:latin typeface="Arial"/>
                <a:ea typeface="Arial"/>
                <a:cs typeface="Arial"/>
                <a:sym typeface="Arial"/>
              </a:rPr>
              <a:t> maintenant et entrez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>
                <a:solidFill>
                  <a:srgbClr val="415464"/>
                </a:solidFill>
                <a:latin typeface="Arial"/>
                <a:ea typeface="Arial"/>
                <a:cs typeface="Arial"/>
                <a:sym typeface="Arial"/>
              </a:rPr>
              <a:t>le code </a:t>
            </a:r>
            <a:r>
              <a:rPr lang="fr-FR" sz="900" b="1" dirty="0">
                <a:solidFill>
                  <a:srgbClr val="FFC000"/>
                </a:solidFill>
              </a:rPr>
              <a:t>CCIS2025</a:t>
            </a:r>
            <a:r>
              <a:rPr lang="fr-FR" sz="900" b="0" i="0" u="none" strike="noStrike" cap="none" dirty="0">
                <a:solidFill>
                  <a:srgbClr val="415464"/>
                </a:solidFill>
                <a:latin typeface="Arial"/>
                <a:ea typeface="Arial"/>
                <a:cs typeface="Arial"/>
                <a:sym typeface="Arial"/>
              </a:rPr>
              <a:t> pour accéder aux fonctionnalités premium.</a:t>
            </a:r>
            <a:endParaRPr sz="900" dirty="0"/>
          </a:p>
        </p:txBody>
      </p:sp>
      <p:sp>
        <p:nvSpPr>
          <p:cNvPr id="52" name="Google Shape;52;p2"/>
          <p:cNvSpPr txBox="1"/>
          <p:nvPr/>
        </p:nvSpPr>
        <p:spPr>
          <a:xfrm>
            <a:off x="1605348" y="2228094"/>
            <a:ext cx="2117725" cy="89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fr-FR" sz="500" b="0" i="1" u="none" strike="noStrike" cap="none" dirty="0">
                <a:solidFill>
                  <a:srgbClr val="415363"/>
                </a:solidFill>
                <a:latin typeface="Arial"/>
                <a:ea typeface="Arial"/>
                <a:cs typeface="Arial"/>
                <a:sym typeface="Arial"/>
              </a:rPr>
              <a:t>Message publicitaire à des fins promotionnelles. Service fourni par CDP.</a:t>
            </a:r>
          </a:p>
        </p:txBody>
      </p:sp>
      <p:sp>
        <p:nvSpPr>
          <p:cNvPr id="53" name="Google Shape;53;p2"/>
          <p:cNvSpPr txBox="1"/>
          <p:nvPr/>
        </p:nvSpPr>
        <p:spPr>
          <a:xfrm>
            <a:off x="372400" y="2504451"/>
            <a:ext cx="4541400" cy="2629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7925" rIns="0" bIns="0" anchor="t" anchorCtr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900" dirty="0">
                <a:solidFill>
                  <a:schemeClr val="hlink"/>
                </a:solidFill>
              </a:rPr>
              <a:t>Participer à </a:t>
            </a:r>
            <a:r>
              <a:rPr lang="en-US" sz="900" b="1" dirty="0">
                <a:solidFill>
                  <a:schemeClr val="hlink"/>
                </a:solidFill>
              </a:rPr>
              <a:t>“ITALY MEETS TUNISIA | </a:t>
            </a:r>
          </a:p>
          <a:p>
            <a:pPr algn="ctr">
              <a:lnSpc>
                <a:spcPct val="115000"/>
              </a:lnSpc>
            </a:pPr>
            <a:r>
              <a:rPr lang="fr-FR" sz="900" b="1" dirty="0">
                <a:solidFill>
                  <a:schemeClr val="hlink"/>
                </a:solidFill>
              </a:rPr>
              <a:t>L'industrie du bâtiment et de la construction à MEDIBAT 2025</a:t>
            </a:r>
            <a:r>
              <a:rPr lang="en-US" sz="900" b="1" dirty="0">
                <a:solidFill>
                  <a:schemeClr val="hlink"/>
                </a:solidFill>
              </a:rPr>
              <a:t>”</a:t>
            </a:r>
            <a:r>
              <a:rPr lang="en-US" sz="900" dirty="0">
                <a:solidFill>
                  <a:schemeClr val="hlink"/>
                </a:solidFill>
              </a:rPr>
              <a:t>,  </a:t>
            </a:r>
            <a:br>
              <a:rPr lang="en-US" sz="900" dirty="0"/>
            </a:br>
            <a:r>
              <a:rPr lang="fr-FR" sz="900" dirty="0">
                <a:solidFill>
                  <a:schemeClr val="hlink"/>
                </a:solidFill>
              </a:rPr>
              <a:t>l'événement hybride dédié aux entreprises italiennes et tunisiennes </a:t>
            </a:r>
          </a:p>
          <a:p>
            <a:pPr algn="ctr">
              <a:lnSpc>
                <a:spcPct val="115000"/>
              </a:lnSpc>
            </a:pPr>
            <a:r>
              <a:rPr lang="fr-FR" sz="900" dirty="0">
                <a:solidFill>
                  <a:schemeClr val="hlink"/>
                </a:solidFill>
              </a:rPr>
              <a:t>du secteur de la construction sur CDP Business Matching</a:t>
            </a:r>
            <a:r>
              <a:rPr lang="en-US" sz="900" dirty="0">
                <a:solidFill>
                  <a:schemeClr val="hlink"/>
                </a:solidFill>
              </a:rPr>
              <a:t>. </a:t>
            </a:r>
            <a:endParaRPr lang="it-IT" sz="900" dirty="0">
              <a:solidFill>
                <a:schemeClr val="hlink"/>
              </a:solidFill>
            </a:endParaRPr>
          </a:p>
          <a:p>
            <a:pPr algn="ctr">
              <a:lnSpc>
                <a:spcPct val="115000"/>
              </a:lnSpc>
            </a:pPr>
            <a:endParaRPr lang="it-IT" sz="700" b="1" i="0" u="none" strike="noStrike" cap="none" dirty="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lnSpc>
                <a:spcPct val="115000"/>
              </a:lnSpc>
            </a:pPr>
            <a:r>
              <a:rPr lang="fr-FR" sz="900" b="1" i="0" u="none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Salle de conférences du Palais des Congrès de la Foire de Sfax</a:t>
            </a:r>
            <a:endParaRPr sz="900" b="1" i="0" u="none" strike="noStrike" cap="none" dirty="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900" b="1" dirty="0">
                <a:solidFill>
                  <a:schemeClr val="hlink"/>
                </a:solidFill>
              </a:rPr>
              <a:t>23 mai, </a:t>
            </a:r>
            <a:r>
              <a:rPr lang="it-IT" sz="900" b="1" i="0" u="none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2025</a:t>
            </a:r>
            <a:r>
              <a:rPr lang="it-IT" sz="900" b="1" dirty="0">
                <a:solidFill>
                  <a:schemeClr val="hlink"/>
                </a:solidFill>
              </a:rPr>
              <a:t> à</a:t>
            </a:r>
            <a:r>
              <a:rPr lang="it-IT" sz="900" dirty="0">
                <a:solidFill>
                  <a:schemeClr val="hlink"/>
                </a:solidFill>
              </a:rPr>
              <a:t> </a:t>
            </a:r>
            <a:r>
              <a:rPr lang="it-IT" sz="900" b="1" i="0" u="none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10:30</a:t>
            </a:r>
            <a:r>
              <a:rPr lang="it-IT" sz="900" b="1" dirty="0">
                <a:solidFill>
                  <a:schemeClr val="hlink"/>
                </a:solidFill>
              </a:rPr>
              <a:t> (</a:t>
            </a:r>
            <a:r>
              <a:rPr lang="it-IT" sz="900" b="1" i="0" u="none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CET)</a:t>
            </a:r>
          </a:p>
          <a:p>
            <a:pPr algn="ctr">
              <a:lnSpc>
                <a:spcPct val="114999"/>
              </a:lnSpc>
            </a:pPr>
            <a:endParaRPr sz="700" b="0" i="0" u="none" strike="noStrike" cap="none" dirty="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lnSpc>
                <a:spcPct val="114999"/>
              </a:lnSpc>
            </a:pPr>
            <a:r>
              <a:rPr lang="fr-FR" sz="900" b="0" i="0" u="none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L'événement </a:t>
            </a:r>
            <a:r>
              <a:rPr lang="fr-FR" sz="900" dirty="0">
                <a:solidFill>
                  <a:schemeClr val="hlink"/>
                </a:solidFill>
              </a:rPr>
              <a:t>se tiendra à MEDIBAT, le salon Méditerranéen du Bâtiment, </a:t>
            </a:r>
          </a:p>
          <a:p>
            <a:pPr algn="ctr">
              <a:lnSpc>
                <a:spcPct val="114999"/>
              </a:lnSpc>
            </a:pPr>
            <a:r>
              <a:rPr lang="fr-FR" sz="900" dirty="0">
                <a:solidFill>
                  <a:schemeClr val="hlink"/>
                </a:solidFill>
              </a:rPr>
              <a:t>et </a:t>
            </a:r>
            <a:r>
              <a:rPr lang="fr-FR" sz="900" b="0" i="0" u="none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sera diffusé </a:t>
            </a:r>
            <a:r>
              <a:rPr lang="fr-FR" sz="900" b="1" i="0" u="none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en direct </a:t>
            </a:r>
            <a:r>
              <a:rPr lang="fr-FR" sz="900" b="0" i="0" u="none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sur </a:t>
            </a:r>
            <a:r>
              <a:rPr lang="fr-FR" sz="900" b="1" i="0" u="none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CDP Business Matching</a:t>
            </a:r>
            <a:r>
              <a:rPr lang="fr-FR" sz="900" b="0" i="0" u="none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, la plateforme numérique </a:t>
            </a:r>
          </a:p>
          <a:p>
            <a:pPr algn="ctr">
              <a:lnSpc>
                <a:spcPct val="114999"/>
              </a:lnSpc>
            </a:pPr>
            <a:r>
              <a:rPr lang="fr-FR" sz="900" b="0" i="0" u="none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qui permet aux entreprises italiennes d'entrer en contact avec des partenaires tunisiens.</a:t>
            </a:r>
          </a:p>
          <a:p>
            <a:pPr algn="ctr">
              <a:lnSpc>
                <a:spcPct val="114999"/>
              </a:lnSpc>
            </a:pPr>
            <a:endParaRPr sz="700" b="0" i="0" u="none" strike="noStrike" cap="none" dirty="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lnSpc>
                <a:spcPct val="115000"/>
              </a:lnSpc>
            </a:pPr>
            <a:r>
              <a:rPr lang="fr-FR" sz="900" dirty="0">
                <a:solidFill>
                  <a:schemeClr val="hlink"/>
                </a:solidFill>
              </a:rPr>
              <a:t>A partir du 3 juin, la plateforme accueillera des </a:t>
            </a:r>
            <a:r>
              <a:rPr lang="fr-FR" sz="900" b="1" dirty="0">
                <a:solidFill>
                  <a:schemeClr val="hlink"/>
                </a:solidFill>
              </a:rPr>
              <a:t>rencontres B2B</a:t>
            </a:r>
            <a:r>
              <a:rPr lang="fr-FR" sz="900" dirty="0">
                <a:solidFill>
                  <a:schemeClr val="hlink"/>
                </a:solidFill>
              </a:rPr>
              <a:t> </a:t>
            </a:r>
          </a:p>
          <a:p>
            <a:pPr algn="ctr">
              <a:lnSpc>
                <a:spcPct val="115000"/>
              </a:lnSpc>
            </a:pPr>
            <a:r>
              <a:rPr lang="fr-FR" sz="900" dirty="0">
                <a:solidFill>
                  <a:schemeClr val="hlink"/>
                </a:solidFill>
              </a:rPr>
              <a:t>en ligne entre des entreprises des deux Pays: une équipe de spécialistes </a:t>
            </a:r>
          </a:p>
          <a:p>
            <a:pPr algn="ctr">
              <a:lnSpc>
                <a:spcPct val="115000"/>
              </a:lnSpc>
            </a:pPr>
            <a:r>
              <a:rPr lang="fr-FR" sz="900" dirty="0">
                <a:solidFill>
                  <a:schemeClr val="hlink"/>
                </a:solidFill>
              </a:rPr>
              <a:t>CDP et SIMEST apportera son soutien dans l’organisation des réunions.</a:t>
            </a:r>
          </a:p>
          <a:p>
            <a:pPr algn="ctr">
              <a:lnSpc>
                <a:spcPct val="115000"/>
              </a:lnSpc>
            </a:pPr>
            <a:endParaRPr lang="fr-FR" sz="700" dirty="0">
              <a:solidFill>
                <a:schemeClr val="hlink"/>
              </a:solidFill>
            </a:endParaRPr>
          </a:p>
          <a:p>
            <a:pPr algn="ctr">
              <a:lnSpc>
                <a:spcPct val="115000"/>
              </a:lnSpc>
            </a:pPr>
            <a:r>
              <a:rPr lang="fr-FR" sz="900" dirty="0">
                <a:solidFill>
                  <a:schemeClr val="hlink"/>
                </a:solidFill>
              </a:rPr>
              <a:t>La participation à l’événement et aux rencontres B2B est </a:t>
            </a:r>
            <a:r>
              <a:rPr lang="fr-FR" sz="900" b="1" dirty="0">
                <a:solidFill>
                  <a:schemeClr val="hlink"/>
                </a:solidFill>
              </a:rPr>
              <a:t>entièrement gratuite</a:t>
            </a:r>
            <a:r>
              <a:rPr lang="fr-FR" sz="900" dirty="0">
                <a:solidFill>
                  <a:schemeClr val="hlink"/>
                </a:solidFill>
              </a:rPr>
              <a:t>.</a:t>
            </a:r>
            <a:endParaRPr sz="900" b="0" i="0" u="none" strike="noStrike" cap="none" dirty="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2"/>
          <p:cNvSpPr txBox="1"/>
          <p:nvPr/>
        </p:nvSpPr>
        <p:spPr>
          <a:xfrm>
            <a:off x="159919" y="6238531"/>
            <a:ext cx="4966362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endParaRPr lang="fr-FR" sz="750" i="1" dirty="0">
              <a:solidFill>
                <a:srgbClr val="415464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fr-FR" sz="750" b="0" i="1" u="none" strike="noStrike" cap="none" dirty="0">
                <a:solidFill>
                  <a:srgbClr val="415464"/>
                </a:solidFill>
                <a:latin typeface="Arial"/>
                <a:ea typeface="Arial"/>
                <a:cs typeface="Arial"/>
                <a:sym typeface="Arial"/>
              </a:rPr>
              <a:t>Pour obtenir de l'aide, écrivez à </a:t>
            </a:r>
            <a:r>
              <a:rPr lang="fr-FR" sz="750" b="0" i="1" u="sng" strike="noStrike" cap="none" dirty="0">
                <a:solidFill>
                  <a:srgbClr val="415464"/>
                </a:solidFill>
                <a:latin typeface="Arial"/>
                <a:ea typeface="Arial"/>
                <a:cs typeface="Arial"/>
                <a:sym typeface="Arial"/>
              </a:rPr>
              <a:t>infoimprese@cdp.it </a:t>
            </a:r>
            <a:r>
              <a:rPr lang="fr-FR" sz="750" b="0" i="1" u="none" strike="noStrike" cap="none" dirty="0">
                <a:solidFill>
                  <a:srgbClr val="415464"/>
                </a:solidFill>
                <a:latin typeface="Arial"/>
                <a:ea typeface="Arial"/>
                <a:cs typeface="Arial"/>
                <a:sym typeface="Arial"/>
              </a:rPr>
              <a:t>ou contactez le service client au numéro gratuit </a:t>
            </a:r>
            <a:r>
              <a:rPr lang="fr-FR" sz="750" b="1" i="1" u="none" strike="noStrike" cap="none" dirty="0">
                <a:solidFill>
                  <a:srgbClr val="415464"/>
                </a:solidFill>
                <a:latin typeface="Arial"/>
                <a:ea typeface="Arial"/>
                <a:cs typeface="Arial"/>
                <a:sym typeface="Arial"/>
              </a:rPr>
              <a:t>800.020.030.</a:t>
            </a:r>
            <a:endParaRPr sz="750" b="1" dirty="0"/>
          </a:p>
        </p:txBody>
      </p:sp>
      <p:sp>
        <p:nvSpPr>
          <p:cNvPr id="55" name="Google Shape;55;p2"/>
          <p:cNvSpPr/>
          <p:nvPr/>
        </p:nvSpPr>
        <p:spPr>
          <a:xfrm>
            <a:off x="1538650" y="1902207"/>
            <a:ext cx="2254200" cy="152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2"/>
          <p:cNvSpPr txBox="1"/>
          <p:nvPr/>
        </p:nvSpPr>
        <p:spPr>
          <a:xfrm>
            <a:off x="1551062" y="1895627"/>
            <a:ext cx="2204700" cy="135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7780" algn="ctr">
              <a:buSzPts val="900"/>
            </a:pPr>
            <a:r>
              <a:rPr lang="fr-FR" sz="800" dirty="0">
                <a:solidFill>
                  <a:srgbClr val="415363"/>
                </a:solidFill>
              </a:rPr>
              <a:t>EVENEMENT HYBRIDE ET RENCONTRE B2B</a:t>
            </a:r>
            <a:endParaRPr sz="800" b="0" i="0" u="none" strike="noStrike" cap="none" dirty="0">
              <a:solidFill>
                <a:srgbClr val="4153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"/>
          <p:cNvSpPr txBox="1"/>
          <p:nvPr/>
        </p:nvSpPr>
        <p:spPr>
          <a:xfrm>
            <a:off x="1005599" y="1706994"/>
            <a:ext cx="3322800" cy="143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algn="ctr">
              <a:buSzPts val="850"/>
            </a:pPr>
            <a:r>
              <a:rPr lang="it-IT" sz="850" b="1" i="0" u="none" strike="noStrike" cap="none" dirty="0">
                <a:solidFill>
                  <a:srgbClr val="415363"/>
                </a:solidFill>
                <a:latin typeface="Arial"/>
                <a:ea typeface="Arial"/>
                <a:cs typeface="Arial"/>
                <a:sym typeface="Arial"/>
              </a:rPr>
              <a:t>23 </a:t>
            </a:r>
            <a:r>
              <a:rPr lang="it-IT" sz="850" b="1" dirty="0">
                <a:solidFill>
                  <a:srgbClr val="415363"/>
                </a:solidFill>
              </a:rPr>
              <a:t>mai,</a:t>
            </a:r>
            <a:r>
              <a:rPr lang="it-IT" sz="850" b="1" i="0" u="none" strike="noStrike" cap="none" dirty="0">
                <a:solidFill>
                  <a:srgbClr val="415363"/>
                </a:solidFill>
                <a:latin typeface="Arial"/>
                <a:ea typeface="Arial"/>
                <a:cs typeface="Arial"/>
                <a:sym typeface="Arial"/>
              </a:rPr>
              <a:t> 2025 | </a:t>
            </a:r>
            <a:r>
              <a:rPr lang="it-IT" sz="850" b="1" dirty="0">
                <a:solidFill>
                  <a:srgbClr val="415363"/>
                </a:solidFill>
              </a:rPr>
              <a:t>10:30 (CET)</a:t>
            </a:r>
            <a:endParaRPr lang="it-IT" sz="1400" b="1" i="0" u="none" strike="noStrike" cap="none" dirty="0">
              <a:solidFill>
                <a:srgbClr val="415363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58" name="Google Shape;58;p2"/>
          <p:cNvSpPr txBox="1"/>
          <p:nvPr/>
        </p:nvSpPr>
        <p:spPr>
          <a:xfrm>
            <a:off x="534756" y="956586"/>
            <a:ext cx="4251000" cy="678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635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it-IT" sz="1600" b="1" i="0" u="none" strike="noStrike" cap="none" dirty="0">
                <a:solidFill>
                  <a:srgbClr val="415363"/>
                </a:solidFill>
                <a:latin typeface="Arial"/>
                <a:ea typeface="Arial"/>
                <a:cs typeface="Arial"/>
                <a:sym typeface="Arial"/>
              </a:rPr>
              <a:t>ITALY MEETS TUNISIA</a:t>
            </a:r>
            <a:endParaRPr sz="1600" b="0" i="0" u="none" strike="noStrike" cap="none" dirty="0">
              <a:solidFill>
                <a:srgbClr val="4153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5" algn="ctr">
              <a:spcBef>
                <a:spcPts val="100"/>
              </a:spcBef>
            </a:pPr>
            <a:r>
              <a:rPr lang="fr-FR" sz="1200" b="1" dirty="0">
                <a:solidFill>
                  <a:srgbClr val="415363"/>
                </a:solidFill>
              </a:rPr>
              <a:t>L'industrie du bâtiment </a:t>
            </a:r>
          </a:p>
          <a:p>
            <a:pPr marL="635" algn="ctr">
              <a:spcBef>
                <a:spcPts val="100"/>
              </a:spcBef>
            </a:pPr>
            <a:r>
              <a:rPr lang="fr-FR" sz="1200" b="1" dirty="0">
                <a:solidFill>
                  <a:srgbClr val="415363"/>
                </a:solidFill>
              </a:rPr>
              <a:t>et de la construction à MEDIBAT 2025</a:t>
            </a:r>
          </a:p>
        </p:txBody>
      </p:sp>
      <p:sp>
        <p:nvSpPr>
          <p:cNvPr id="59" name="Google Shape;59;p2"/>
          <p:cNvSpPr/>
          <p:nvPr/>
        </p:nvSpPr>
        <p:spPr>
          <a:xfrm>
            <a:off x="1961040" y="5234854"/>
            <a:ext cx="1524000" cy="3429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2"/>
          <p:cNvSpPr txBox="1"/>
          <p:nvPr/>
        </p:nvSpPr>
        <p:spPr>
          <a:xfrm>
            <a:off x="1189245" y="705876"/>
            <a:ext cx="2941955" cy="197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it-IT" sz="1200" b="1" i="0" u="none" strike="noStrike" cap="none">
                <a:solidFill>
                  <a:srgbClr val="415363"/>
                </a:solidFill>
                <a:latin typeface="Arial"/>
                <a:ea typeface="Arial"/>
                <a:cs typeface="Arial"/>
                <a:sym typeface="Arial"/>
              </a:rPr>
              <a:t>CDP Business Matching</a:t>
            </a:r>
            <a:endParaRPr sz="1200" b="0" i="0" u="none" strike="noStrike" cap="none">
              <a:solidFill>
                <a:srgbClr val="4153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1" name="Google Shape;61;p2" descr="Immagine che contiene testo, schermata, Carattere, linea&#10;&#10;Descrizione generata automaticamente"/>
          <p:cNvPicPr preferRelativeResize="0"/>
          <p:nvPr/>
        </p:nvPicPr>
        <p:blipFill>
          <a:blip r:embed="rId5"/>
          <a:srcRect/>
          <a:stretch/>
        </p:blipFill>
        <p:spPr>
          <a:xfrm>
            <a:off x="7096" y="6631652"/>
            <a:ext cx="5319808" cy="498732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">
            <a:hlinkClick r:id="rId3"/>
          </p:cNvPr>
          <p:cNvSpPr txBox="1"/>
          <p:nvPr/>
        </p:nvSpPr>
        <p:spPr>
          <a:xfrm>
            <a:off x="1884840" y="5238712"/>
            <a:ext cx="16764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it-IT" sz="900" b="1" dirty="0">
                <a:solidFill>
                  <a:srgbClr val="FFFFFF"/>
                </a:solidFill>
              </a:rPr>
              <a:t>S’INSCRIRE </a:t>
            </a:r>
            <a:br>
              <a:rPr lang="it-IT" sz="900" b="1" dirty="0">
                <a:solidFill>
                  <a:srgbClr val="FFFFFF"/>
                </a:solidFill>
              </a:rPr>
            </a:br>
            <a:r>
              <a:rPr lang="it-IT" sz="900" b="1" dirty="0">
                <a:solidFill>
                  <a:srgbClr val="FFFFFF"/>
                </a:solidFill>
              </a:rPr>
              <a:t>MAINTENANT</a:t>
            </a:r>
          </a:p>
        </p:txBody>
      </p:sp>
      <p:pic>
        <p:nvPicPr>
          <p:cNvPr id="3" name="Immagine 2" descr="CDP">
            <a:extLst>
              <a:ext uri="{FF2B5EF4-FFF2-40B4-BE49-F238E27FC236}">
                <a16:creationId xmlns:a16="http://schemas.microsoft.com/office/drawing/2014/main" id="{85CB23F8-D5EC-DE08-F22E-F388156B7D8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555" y="144678"/>
            <a:ext cx="503485" cy="287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 4" descr="Immagine che contiene Carattere, Elementi grafici, schermata, testo&#10;&#10;Descrizione generata automaticamente">
            <a:extLst>
              <a:ext uri="{FF2B5EF4-FFF2-40B4-BE49-F238E27FC236}">
                <a16:creationId xmlns:a16="http://schemas.microsoft.com/office/drawing/2014/main" id="{016D3F9A-828E-202C-1C52-2282FF9908E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2110" y="159395"/>
            <a:ext cx="601859" cy="272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magine 6" descr="Camera Tuniso-Italiana di Commercio e Industria | Assocamerestero">
            <a:extLst>
              <a:ext uri="{FF2B5EF4-FFF2-40B4-BE49-F238E27FC236}">
                <a16:creationId xmlns:a16="http://schemas.microsoft.com/office/drawing/2014/main" id="{3DAA07AA-2057-C255-99CB-E1BE59CED78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4615" y="107116"/>
            <a:ext cx="526336" cy="36134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43B11327-CC41-78B4-A177-BB666FA1DA2A}"/>
              </a:ext>
            </a:extLst>
          </p:cNvPr>
          <p:cNvPicPr>
            <a:picLocks noChangeAspect="1"/>
          </p:cNvPicPr>
          <p:nvPr/>
        </p:nvPicPr>
        <p:blipFill>
          <a:blip r:embed="rId9" r:link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40" y="58363"/>
            <a:ext cx="584818" cy="4252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9" descr="Contact Us | Chambre de Commerce et d'Industrie de Sfax">
            <a:extLst>
              <a:ext uri="{FF2B5EF4-FFF2-40B4-BE49-F238E27FC236}">
                <a16:creationId xmlns:a16="http://schemas.microsoft.com/office/drawing/2014/main" id="{4CEE58AC-DFB5-9F51-C92D-FCEBA85E5F8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399" y="109216"/>
            <a:ext cx="675445" cy="3838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15464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95606ADF3285143816FA212B1D6D642" ma:contentTypeVersion="13" ma:contentTypeDescription="Creare un nuovo documento." ma:contentTypeScope="" ma:versionID="a151371d07e443ba068077a2ff09fcce">
  <xsd:schema xmlns:xsd="http://www.w3.org/2001/XMLSchema" xmlns:xs="http://www.w3.org/2001/XMLSchema" xmlns:p="http://schemas.microsoft.com/office/2006/metadata/properties" xmlns:ns2="685a5b77-5caf-400c-8322-2f2113a41d45" xmlns:ns3="d91817c7-152f-46bd-a3b2-d27d6b73ecef" targetNamespace="http://schemas.microsoft.com/office/2006/metadata/properties" ma:root="true" ma:fieldsID="e1eac912d43caa6ec7ef64c285cbbee4" ns2:_="" ns3:_="">
    <xsd:import namespace="685a5b77-5caf-400c-8322-2f2113a41d45"/>
    <xsd:import namespace="d91817c7-152f-46bd-a3b2-d27d6b73ec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5a5b77-5caf-400c-8322-2f2113a41d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Tag immagine" ma:readOnly="false" ma:fieldId="{5cf76f15-5ced-4ddc-b409-7134ff3c332f}" ma:taxonomyMulti="true" ma:sspId="d46adffd-2c0a-4c21-8c19-ed86ae1867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1817c7-152f-46bd-a3b2-d27d6b73ece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558f894-1907-4a0c-b16b-c54a57a2f8c3}" ma:internalName="TaxCatchAll" ma:showField="CatchAllData" ma:web="d91817c7-152f-46bd-a3b2-d27d6b73ec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91817c7-152f-46bd-a3b2-d27d6b73ecef" xsi:nil="true"/>
    <lcf76f155ced4ddcb4097134ff3c332f xmlns="685a5b77-5caf-400c-8322-2f2113a41d4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1FB071-AA58-4067-B054-8663C8B9504A}">
  <ds:schemaRefs>
    <ds:schemaRef ds:uri="685a5b77-5caf-400c-8322-2f2113a41d45"/>
    <ds:schemaRef ds:uri="d91817c7-152f-46bd-a3b2-d27d6b73ece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D32D341-67D9-4577-8F3F-F5F8EFB4964A}">
  <ds:schemaRefs>
    <ds:schemaRef ds:uri="685a5b77-5caf-400c-8322-2f2113a41d45"/>
    <ds:schemaRef ds:uri="d91817c7-152f-46bd-a3b2-d27d6b73ecef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3DB8AB7-AD92-446C-833A-7B876009AC6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2f306f5-59d0-4519-b81c-e71afee58171}" enabled="1" method="Privileged" siteId="{8c4b47b5-ea35-4370-817f-95066d4f846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233</Words>
  <Application>Microsoft Office PowerPoint</Application>
  <PresentationFormat>Personnalisé</PresentationFormat>
  <Paragraphs>29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Lucia Martinelli</dc:creator>
  <cp:lastModifiedBy>User</cp:lastModifiedBy>
  <cp:revision>28</cp:revision>
  <dcterms:created xsi:type="dcterms:W3CDTF">2022-11-22T15:10:03Z</dcterms:created>
  <dcterms:modified xsi:type="dcterms:W3CDTF">2025-05-01T18:12:57Z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2022-11-22T00:00:00Z</vt:filetime>
  </property>
  <property fmtid="{D5CDD505-2E9C-101B-9397-08002B2CF9AE}" pid="3" name="Creator">
    <vt:lpwstr>Adobe InDesign 15.0 (Macintosh)</vt:lpwstr>
  </property>
  <property fmtid="{D5CDD505-2E9C-101B-9397-08002B2CF9AE}" pid="4" name="LastSaved">
    <vt:filetime>2022-11-22T00:00:00Z</vt:filetime>
  </property>
  <property fmtid="{D5CDD505-2E9C-101B-9397-08002B2CF9AE}" pid="5" name="MSIP_Label_02f306f5-59d0-4519-b81c-e71afee58171_Enabled">
    <vt:lpwstr>true</vt:lpwstr>
  </property>
  <property fmtid="{D5CDD505-2E9C-101B-9397-08002B2CF9AE}" pid="6" name="MSIP_Label_02f306f5-59d0-4519-b81c-e71afee58171_SetDate">
    <vt:lpwstr>2023-12-07T17:15:32Z</vt:lpwstr>
  </property>
  <property fmtid="{D5CDD505-2E9C-101B-9397-08002B2CF9AE}" pid="7" name="MSIP_Label_02f306f5-59d0-4519-b81c-e71afee58171_Method">
    <vt:lpwstr>Privileged</vt:lpwstr>
  </property>
  <property fmtid="{D5CDD505-2E9C-101B-9397-08002B2CF9AE}" pid="8" name="MSIP_Label_02f306f5-59d0-4519-b81c-e71afee58171_Name">
    <vt:lpwstr>02f306f5-59d0-4519-b81c-e71afee58171</vt:lpwstr>
  </property>
  <property fmtid="{D5CDD505-2E9C-101B-9397-08002B2CF9AE}" pid="9" name="MSIP_Label_02f306f5-59d0-4519-b81c-e71afee58171_SiteId">
    <vt:lpwstr>8c4b47b5-ea35-4370-817f-95066d4f8467</vt:lpwstr>
  </property>
  <property fmtid="{D5CDD505-2E9C-101B-9397-08002B2CF9AE}" pid="10" name="MSIP_Label_02f306f5-59d0-4519-b81c-e71afee58171_ActionId">
    <vt:lpwstr>b0e5c239-8199-49d1-af30-f267eb3a54b1</vt:lpwstr>
  </property>
  <property fmtid="{D5CDD505-2E9C-101B-9397-08002B2CF9AE}" pid="11" name="MSIP_Label_02f306f5-59d0-4519-b81c-e71afee58171_ContentBits">
    <vt:lpwstr>2</vt:lpwstr>
  </property>
  <property fmtid="{D5CDD505-2E9C-101B-9397-08002B2CF9AE}" pid="12" name="ClassificationContentMarkingFooterLocations">
    <vt:lpwstr>Office Theme:3</vt:lpwstr>
  </property>
  <property fmtid="{D5CDD505-2E9C-101B-9397-08002B2CF9AE}" pid="13" name="ClassificationContentMarkingFooterText">
    <vt:lpwstr>Riservato – Confidential</vt:lpwstr>
  </property>
  <property fmtid="{D5CDD505-2E9C-101B-9397-08002B2CF9AE}" pid="14" name="ContentTypeId">
    <vt:lpwstr>0x010100B95606ADF3285143816FA212B1D6D642</vt:lpwstr>
  </property>
  <property fmtid="{D5CDD505-2E9C-101B-9397-08002B2CF9AE}" pid="15" name="MediaServiceImageTags">
    <vt:lpwstr/>
  </property>
</Properties>
</file>